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531" r:id="rId3"/>
    <p:sldId id="533" r:id="rId4"/>
    <p:sldId id="535" r:id="rId5"/>
    <p:sldId id="536" r:id="rId6"/>
    <p:sldId id="537" r:id="rId7"/>
    <p:sldId id="538" r:id="rId8"/>
    <p:sldId id="539" r:id="rId9"/>
    <p:sldId id="540" r:id="rId10"/>
    <p:sldId id="515" r:id="rId11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8757" autoAdjust="0"/>
    <p:restoredTop sz="94606" autoAdjust="0"/>
  </p:normalViewPr>
  <p:slideViewPr>
    <p:cSldViewPr snapToGrid="0" snapToObjects="1">
      <p:cViewPr>
        <p:scale>
          <a:sx n="75" d="100"/>
          <a:sy n="75" d="100"/>
        </p:scale>
        <p:origin x="-1704" y="-8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5286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7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5" Type="http://schemas.openxmlformats.org/officeDocument/2006/relationships/slide" Target="slides/slide6.xml"/><Relationship Id="rId4" Type="http://schemas.openxmlformats.org/officeDocument/2006/relationships/slide" Target="slides/slide5.xml"/><Relationship Id="rId9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AE9D9-A820-4BD3-8416-FCD0FF91CA2F}" type="datetimeFigureOut">
              <a:rPr lang="it-IT" smtClean="0"/>
              <a:t>06/05/2019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0E2BF-5613-4C7C-9DEA-E77C8B574F3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735046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612C0-5352-43AD-B096-CA4A1BD2F317}" type="datetimeFigureOut">
              <a:rPr lang="it-IT" smtClean="0"/>
              <a:t>06/05/2019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D4B521-320F-4DF0-9676-63096DC6863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518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6BCE1E-49C2-4524-AA90-CB6B971B8BF9}" type="slidenum">
              <a:rPr lang="it-IT" altLang="it-IT" smtClean="0"/>
              <a:pPr eaLnBrk="1" hangingPunct="1">
                <a:spcBef>
                  <a:spcPct val="0"/>
                </a:spcBef>
              </a:pPr>
              <a:t>2</a:t>
            </a:fld>
            <a:endParaRPr lang="it-IT" altLang="it-IT"/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DDC460-BE21-4534-B920-A445D8B421BF}" type="slidenum">
              <a:rPr lang="it-IT" altLang="it-IT"/>
              <a:pPr algn="r" eaLnBrk="1" hangingPunct="1">
                <a:spcBef>
                  <a:spcPct val="0"/>
                </a:spcBef>
              </a:pPr>
              <a:t>2</a:t>
            </a:fld>
            <a:endParaRPr lang="it-IT" altLang="it-IT"/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6BCE1E-49C2-4524-AA90-CB6B971B8BF9}" type="slidenum">
              <a:rPr lang="it-IT" altLang="it-IT" smtClean="0"/>
              <a:pPr eaLnBrk="1" hangingPunct="1">
                <a:spcBef>
                  <a:spcPct val="0"/>
                </a:spcBef>
              </a:pPr>
              <a:t>3</a:t>
            </a:fld>
            <a:endParaRPr lang="it-IT" altLang="it-IT"/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DDC460-BE21-4534-B920-A445D8B421BF}" type="slidenum">
              <a:rPr lang="it-IT" altLang="it-IT"/>
              <a:pPr algn="r" eaLnBrk="1" hangingPunct="1">
                <a:spcBef>
                  <a:spcPct val="0"/>
                </a:spcBef>
              </a:pPr>
              <a:t>3</a:t>
            </a:fld>
            <a:endParaRPr lang="it-IT" altLang="it-IT"/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6BCE1E-49C2-4524-AA90-CB6B971B8BF9}" type="slidenum">
              <a:rPr lang="it-IT" altLang="it-IT" smtClean="0"/>
              <a:pPr eaLnBrk="1" hangingPunct="1">
                <a:spcBef>
                  <a:spcPct val="0"/>
                </a:spcBef>
              </a:pPr>
              <a:t>4</a:t>
            </a:fld>
            <a:endParaRPr lang="it-IT" altLang="it-IT"/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DDC460-BE21-4534-B920-A445D8B421BF}" type="slidenum">
              <a:rPr lang="it-IT" altLang="it-IT"/>
              <a:pPr algn="r" eaLnBrk="1" hangingPunct="1">
                <a:spcBef>
                  <a:spcPct val="0"/>
                </a:spcBef>
              </a:pPr>
              <a:t>4</a:t>
            </a:fld>
            <a:endParaRPr lang="it-IT" altLang="it-IT"/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6BCE1E-49C2-4524-AA90-CB6B971B8BF9}" type="slidenum">
              <a:rPr lang="it-IT" altLang="it-IT" smtClean="0"/>
              <a:pPr eaLnBrk="1" hangingPunct="1">
                <a:spcBef>
                  <a:spcPct val="0"/>
                </a:spcBef>
              </a:pPr>
              <a:t>5</a:t>
            </a:fld>
            <a:endParaRPr lang="it-IT" altLang="it-IT"/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DDC460-BE21-4534-B920-A445D8B421BF}" type="slidenum">
              <a:rPr lang="it-IT" altLang="it-IT"/>
              <a:pPr algn="r" eaLnBrk="1" hangingPunct="1">
                <a:spcBef>
                  <a:spcPct val="0"/>
                </a:spcBef>
              </a:pPr>
              <a:t>5</a:t>
            </a:fld>
            <a:endParaRPr lang="it-IT" altLang="it-IT"/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6BCE1E-49C2-4524-AA90-CB6B971B8BF9}" type="slidenum">
              <a:rPr lang="it-IT" altLang="it-IT" smtClean="0"/>
              <a:pPr eaLnBrk="1" hangingPunct="1">
                <a:spcBef>
                  <a:spcPct val="0"/>
                </a:spcBef>
              </a:pPr>
              <a:t>6</a:t>
            </a:fld>
            <a:endParaRPr lang="it-IT" altLang="it-IT"/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DDC460-BE21-4534-B920-A445D8B421BF}" type="slidenum">
              <a:rPr lang="it-IT" altLang="it-IT"/>
              <a:pPr algn="r" eaLnBrk="1" hangingPunct="1">
                <a:spcBef>
                  <a:spcPct val="0"/>
                </a:spcBef>
              </a:pPr>
              <a:t>6</a:t>
            </a:fld>
            <a:endParaRPr lang="it-IT" altLang="it-IT"/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6BCE1E-49C2-4524-AA90-CB6B971B8BF9}" type="slidenum">
              <a:rPr lang="it-IT" altLang="it-IT" smtClean="0"/>
              <a:pPr eaLnBrk="1" hangingPunct="1">
                <a:spcBef>
                  <a:spcPct val="0"/>
                </a:spcBef>
              </a:pPr>
              <a:t>7</a:t>
            </a:fld>
            <a:endParaRPr lang="it-IT" altLang="it-IT"/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DDC460-BE21-4534-B920-A445D8B421BF}" type="slidenum">
              <a:rPr lang="it-IT" altLang="it-IT"/>
              <a:pPr algn="r" eaLnBrk="1" hangingPunct="1">
                <a:spcBef>
                  <a:spcPct val="0"/>
                </a:spcBef>
              </a:pPr>
              <a:t>7</a:t>
            </a:fld>
            <a:endParaRPr lang="it-IT" altLang="it-IT"/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6BCE1E-49C2-4524-AA90-CB6B971B8BF9}" type="slidenum">
              <a:rPr lang="it-IT" altLang="it-IT" smtClean="0"/>
              <a:pPr eaLnBrk="1" hangingPunct="1">
                <a:spcBef>
                  <a:spcPct val="0"/>
                </a:spcBef>
              </a:pPr>
              <a:t>8</a:t>
            </a:fld>
            <a:endParaRPr lang="it-IT" altLang="it-IT"/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DDC460-BE21-4534-B920-A445D8B421BF}" type="slidenum">
              <a:rPr lang="it-IT" altLang="it-IT"/>
              <a:pPr algn="r" eaLnBrk="1" hangingPunct="1">
                <a:spcBef>
                  <a:spcPct val="0"/>
                </a:spcBef>
              </a:pPr>
              <a:t>8</a:t>
            </a:fld>
            <a:endParaRPr lang="it-IT" altLang="it-IT"/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6BCE1E-49C2-4524-AA90-CB6B971B8BF9}" type="slidenum">
              <a:rPr lang="it-IT" altLang="it-IT" smtClean="0"/>
              <a:pPr eaLnBrk="1" hangingPunct="1">
                <a:spcBef>
                  <a:spcPct val="0"/>
                </a:spcBef>
              </a:pPr>
              <a:t>9</a:t>
            </a:fld>
            <a:endParaRPr lang="it-IT" altLang="it-IT"/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DDC460-BE21-4534-B920-A445D8B421BF}" type="slidenum">
              <a:rPr lang="it-IT" altLang="it-IT"/>
              <a:pPr algn="r" eaLnBrk="1" hangingPunct="1">
                <a:spcBef>
                  <a:spcPct val="0"/>
                </a:spcBef>
              </a:pPr>
              <a:t>9</a:t>
            </a:fld>
            <a:endParaRPr lang="it-IT" altLang="it-IT"/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556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556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76BCE1E-49C2-4524-AA90-CB6B971B8BF9}" type="slidenum">
              <a:rPr lang="it-IT" altLang="it-IT" smtClean="0"/>
              <a:pPr eaLnBrk="1" hangingPunct="1">
                <a:spcBef>
                  <a:spcPct val="0"/>
                </a:spcBef>
              </a:pPr>
              <a:t>10</a:t>
            </a:fld>
            <a:endParaRPr lang="it-IT" altLang="it-IT"/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3DDC460-BE21-4534-B920-A445D8B421BF}" type="slidenum">
              <a:rPr lang="it-IT" altLang="it-IT"/>
              <a:pPr algn="r" eaLnBrk="1" hangingPunct="1">
                <a:spcBef>
                  <a:spcPct val="0"/>
                </a:spcBef>
              </a:pPr>
              <a:t>10</a:t>
            </a:fld>
            <a:endParaRPr lang="it-IT" altLang="it-IT"/>
          </a:p>
        </p:txBody>
      </p:sp>
      <p:sp>
        <p:nvSpPr>
          <p:cNvPr id="5837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E765-1A1F-864B-97F7-A326F62C0C38}" type="datetimeFigureOut">
              <a:rPr lang="it-IT" smtClean="0"/>
              <a:t>06/05/2019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59E7-A618-C64F-BCDA-69518BE374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4451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E765-1A1F-864B-97F7-A326F62C0C38}" type="datetimeFigureOut">
              <a:rPr lang="it-IT" smtClean="0"/>
              <a:t>06/05/2019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59E7-A618-C64F-BCDA-69518BE374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8702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E765-1A1F-864B-97F7-A326F62C0C38}" type="datetimeFigureOut">
              <a:rPr lang="it-IT" smtClean="0"/>
              <a:t>06/05/2019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59E7-A618-C64F-BCDA-69518BE374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443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E765-1A1F-864B-97F7-A326F62C0C38}" type="datetimeFigureOut">
              <a:rPr lang="it-IT" smtClean="0"/>
              <a:t>06/05/2019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59E7-A618-C64F-BCDA-69518BE374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0163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E765-1A1F-864B-97F7-A326F62C0C38}" type="datetimeFigureOut">
              <a:rPr lang="it-IT" smtClean="0"/>
              <a:t>06/05/2019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59E7-A618-C64F-BCDA-69518BE374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5241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E765-1A1F-864B-97F7-A326F62C0C38}" type="datetimeFigureOut">
              <a:rPr lang="it-IT" smtClean="0"/>
              <a:t>06/05/2019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59E7-A618-C64F-BCDA-69518BE374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0982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E765-1A1F-864B-97F7-A326F62C0C38}" type="datetimeFigureOut">
              <a:rPr lang="it-IT" smtClean="0"/>
              <a:t>06/05/2019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59E7-A618-C64F-BCDA-69518BE374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871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E765-1A1F-864B-97F7-A326F62C0C38}" type="datetimeFigureOut">
              <a:rPr lang="it-IT" smtClean="0"/>
              <a:t>06/05/2019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59E7-A618-C64F-BCDA-69518BE374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18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E765-1A1F-864B-97F7-A326F62C0C38}" type="datetimeFigureOut">
              <a:rPr lang="it-IT" smtClean="0"/>
              <a:t>06/05/2019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59E7-A618-C64F-BCDA-69518BE374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2535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E765-1A1F-864B-97F7-A326F62C0C38}" type="datetimeFigureOut">
              <a:rPr lang="it-IT" smtClean="0"/>
              <a:t>06/05/2019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59E7-A618-C64F-BCDA-69518BE374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8971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CE765-1A1F-864B-97F7-A326F62C0C38}" type="datetimeFigureOut">
              <a:rPr lang="it-IT" smtClean="0"/>
              <a:t>06/05/2019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FF59E7-A618-C64F-BCDA-69518BE374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9930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CE765-1A1F-864B-97F7-A326F62C0C38}" type="datetimeFigureOut">
              <a:rPr lang="it-IT" smtClean="0"/>
              <a:t>06/05/2019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FF59E7-A618-C64F-BCDA-69518BE374A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5889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424793" y="1045027"/>
            <a:ext cx="9544050" cy="4857751"/>
          </a:xfrm>
        </p:spPr>
        <p:txBody>
          <a:bodyPr>
            <a:normAutofit fontScale="90000"/>
          </a:bodyPr>
          <a:lstStyle/>
          <a:p>
            <a:pPr algn="l"/>
            <a:r>
              <a:rPr lang="it-IT" sz="4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sz="44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4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sz="44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67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Stampa 3D: </a:t>
            </a:r>
            <a:br>
              <a:rPr lang="it-IT" sz="67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67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brevi spunti per il confronto</a:t>
            </a:r>
            <a:br>
              <a:rPr lang="it-IT" sz="67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67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it-IT" sz="67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it-IT" sz="36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Antonio Zama</a:t>
            </a:r>
            <a:endParaRPr lang="it-IT" sz="48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Immagin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72" y="285750"/>
            <a:ext cx="1706335" cy="23268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32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1818"/>
            <a:ext cx="12192000" cy="3976182"/>
          </a:xfrm>
          <a:prstGeom prst="rect">
            <a:avLst/>
          </a:prstGeom>
        </p:spPr>
      </p:pic>
      <p:sp>
        <p:nvSpPr>
          <p:cNvPr id="3076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737600" y="6453189"/>
            <a:ext cx="2844800" cy="268287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FABD124-B1F8-413B-991D-5E2C6BA32632}" type="slidenum">
              <a:rPr lang="it-IT" altLang="it-IT" sz="120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it-IT" altLang="it-IT" sz="1200" dirty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Rettangolo arrotondato 31"/>
          <p:cNvSpPr/>
          <p:nvPr/>
        </p:nvSpPr>
        <p:spPr>
          <a:xfrm>
            <a:off x="481692" y="0"/>
            <a:ext cx="11278508" cy="2616199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mai fosse necessario, con la stampa 3D abbiamo la conferma che: 1. il mondo non è </a:t>
            </a:r>
            <a:r>
              <a:rPr lang="it-IT" sz="3200" i="1" dirty="0" err="1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dirittocentrico</a:t>
            </a:r>
            <a:r>
              <a:rPr lang="it-IT" sz="32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; 2. il giurista è destinato a inseguire, oppure </a:t>
            </a:r>
            <a:r>
              <a:rPr lang="it-IT" sz="3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 aspettare che il giudice fornisca tracce di </a:t>
            </a:r>
            <a:r>
              <a:rPr lang="it-IT" sz="32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lavoro</a:t>
            </a:r>
            <a:endParaRPr lang="it-IT" sz="3200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15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97" y="0"/>
            <a:ext cx="7371797" cy="6858000"/>
          </a:xfrm>
          <a:prstGeom prst="rect">
            <a:avLst/>
          </a:prstGeom>
        </p:spPr>
      </p:pic>
      <p:sp>
        <p:nvSpPr>
          <p:cNvPr id="3076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737600" y="6453189"/>
            <a:ext cx="2844800" cy="268287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FABD124-B1F8-413B-991D-5E2C6BA32632}" type="slidenum">
              <a:rPr lang="it-IT" altLang="it-IT" sz="120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it-IT" altLang="it-IT" sz="1200" dirty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Rettangolo arrotondato 31"/>
          <p:cNvSpPr/>
          <p:nvPr/>
        </p:nvSpPr>
        <p:spPr>
          <a:xfrm>
            <a:off x="7124700" y="0"/>
            <a:ext cx="5067300" cy="685800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</a:t>
            </a:r>
            <a:r>
              <a:rPr lang="it-IT" sz="32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recenti note e risoluzione </a:t>
            </a:r>
            <a:r>
              <a:rPr lang="it-IT" sz="32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documentano un </a:t>
            </a:r>
            <a:r>
              <a:rPr lang="it-IT" sz="3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quadro di </a:t>
            </a:r>
            <a:r>
              <a:rPr lang="it-IT" sz="3200" b="1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incertezze</a:t>
            </a:r>
            <a:r>
              <a:rPr lang="it-IT" sz="3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soprattutto sulla natura dei file CAD, sulle responsabilità «di filiera</a:t>
            </a:r>
            <a:r>
              <a:rPr lang="it-IT" sz="32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(</a:t>
            </a:r>
            <a:r>
              <a:rPr lang="it-IT" sz="3200" i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liquida?) e sull’anticipazione della </a:t>
            </a:r>
            <a:r>
              <a:rPr lang="it-IT" sz="32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tutela: </a:t>
            </a:r>
            <a:r>
              <a:rPr lang="it-IT" sz="32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non </a:t>
            </a:r>
            <a:r>
              <a:rPr lang="it-IT" sz="32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sarà che brancoliamo nella nebbia?</a:t>
            </a:r>
            <a:endParaRPr lang="it-IT" sz="3200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56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737600" y="6453189"/>
            <a:ext cx="2844800" cy="268287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FABD124-B1F8-413B-991D-5E2C6BA32632}" type="slidenum">
              <a:rPr lang="it-IT" altLang="it-IT" sz="120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it-IT" altLang="it-IT" sz="1200" dirty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Rettangolo arrotondato 31"/>
          <p:cNvSpPr/>
          <p:nvPr/>
        </p:nvSpPr>
        <p:spPr>
          <a:xfrm>
            <a:off x="266700" y="190501"/>
            <a:ext cx="11421836" cy="6388100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it-IT" altLang="it-IT" sz="3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 gioco ho compilato un elenco parziale di profili di natura diversa implicati dalla stampa 3D:</a:t>
            </a:r>
          </a:p>
          <a:p>
            <a:pPr marL="514350" indent="-514350">
              <a:lnSpc>
                <a:spcPct val="80000"/>
              </a:lnSpc>
              <a:buFontTx/>
              <a:buAutoNum type="arabicPeriod"/>
            </a:pPr>
            <a:r>
              <a:rPr lang="it-IT" altLang="it-IT" sz="3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Consumer = </a:t>
            </a:r>
            <a:r>
              <a:rPr lang="it-IT" altLang="it-IT" sz="3200" b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prosumer</a:t>
            </a:r>
            <a:endParaRPr lang="it-IT" altLang="it-IT" sz="32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lnSpc>
                <a:spcPct val="80000"/>
              </a:lnSpc>
              <a:buFontTx/>
              <a:buAutoNum type="arabicPeriod"/>
            </a:pPr>
            <a:r>
              <a:rPr lang="it-IT" altLang="it-IT" sz="3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Integrazione </a:t>
            </a:r>
            <a:r>
              <a:rPr lang="it-IT" altLang="it-IT" sz="3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processi</a:t>
            </a:r>
            <a:r>
              <a:rPr lang="it-IT" altLang="it-IT" sz="3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aziendali</a:t>
            </a:r>
          </a:p>
          <a:p>
            <a:pPr marL="514350" indent="-514350">
              <a:lnSpc>
                <a:spcPct val="80000"/>
              </a:lnSpc>
              <a:buFontTx/>
              <a:buAutoNum type="arabicPeriod"/>
            </a:pPr>
            <a:r>
              <a:rPr lang="it-IT" altLang="it-IT" sz="3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Rivoluzione logica </a:t>
            </a:r>
            <a:r>
              <a:rPr lang="it-IT" altLang="it-IT" sz="3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creativa</a:t>
            </a:r>
          </a:p>
          <a:p>
            <a:pPr marL="514350" indent="-514350">
              <a:lnSpc>
                <a:spcPct val="80000"/>
              </a:lnSpc>
              <a:buFontTx/>
              <a:buAutoNum type="arabicPeriod"/>
            </a:pPr>
            <a:r>
              <a:rPr lang="it-IT" altLang="it-IT" sz="3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Versatilità </a:t>
            </a:r>
            <a:r>
              <a:rPr lang="it-IT" altLang="it-IT" sz="3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produzione</a:t>
            </a:r>
            <a:endParaRPr lang="it-IT" altLang="it-IT" sz="3200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lnSpc>
                <a:spcPct val="80000"/>
              </a:lnSpc>
              <a:buFontTx/>
              <a:buAutoNum type="arabicPeriod"/>
            </a:pPr>
            <a:r>
              <a:rPr lang="it-IT" altLang="it-IT" sz="3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Scomposizione </a:t>
            </a:r>
            <a:r>
              <a:rPr lang="it-IT" altLang="it-IT" sz="3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responsabilità</a:t>
            </a:r>
          </a:p>
          <a:p>
            <a:pPr marL="514350" indent="-514350">
              <a:lnSpc>
                <a:spcPct val="80000"/>
              </a:lnSpc>
              <a:buFontTx/>
              <a:buAutoNum type="arabicPeriod" startAt="6"/>
            </a:pPr>
            <a:r>
              <a:rPr lang="it-IT" altLang="it-IT" sz="3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Nuove competenze e funzioni </a:t>
            </a:r>
            <a:r>
              <a:rPr lang="it-IT" altLang="it-IT" sz="3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personale</a:t>
            </a:r>
          </a:p>
          <a:p>
            <a:pPr marL="514350" indent="-514350">
              <a:lnSpc>
                <a:spcPct val="80000"/>
              </a:lnSpc>
              <a:buFontTx/>
              <a:buAutoNum type="arabicPeriod" startAt="6"/>
            </a:pPr>
            <a:r>
              <a:rPr lang="it-IT" altLang="it-IT" sz="3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Sicurezza lavoro e </a:t>
            </a:r>
            <a:r>
              <a:rPr lang="it-IT" altLang="it-IT" sz="3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tutela</a:t>
            </a:r>
            <a:r>
              <a:rPr lang="it-IT" altLang="it-IT" sz="3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ambiente</a:t>
            </a:r>
          </a:p>
          <a:p>
            <a:pPr marL="514350" indent="-514350">
              <a:lnSpc>
                <a:spcPct val="80000"/>
              </a:lnSpc>
              <a:buFontTx/>
              <a:buAutoNum type="arabicPeriod" startAt="6"/>
            </a:pPr>
            <a:r>
              <a:rPr lang="it-IT" altLang="it-IT" sz="3200" b="1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Risparmio</a:t>
            </a:r>
            <a:r>
              <a:rPr lang="it-IT" altLang="it-IT" sz="3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materie prime</a:t>
            </a:r>
          </a:p>
          <a:p>
            <a:pPr marL="514350" indent="-514350">
              <a:lnSpc>
                <a:spcPct val="80000"/>
              </a:lnSpc>
              <a:buFontTx/>
              <a:buAutoNum type="arabicPeriod" startAt="6"/>
            </a:pPr>
            <a:r>
              <a:rPr lang="it-IT" altLang="it-IT" sz="3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Reverse </a:t>
            </a:r>
            <a:r>
              <a:rPr lang="it-IT" altLang="it-IT" sz="3200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engineering</a:t>
            </a:r>
            <a:r>
              <a:rPr lang="it-IT" altLang="it-IT" sz="3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e file </a:t>
            </a:r>
            <a:r>
              <a:rPr lang="it-IT" altLang="it-IT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CAD</a:t>
            </a:r>
            <a:endParaRPr lang="it-IT" altLang="it-IT" sz="3200" b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14350" indent="-514350">
              <a:lnSpc>
                <a:spcPct val="80000"/>
              </a:lnSpc>
              <a:buFontTx/>
              <a:buAutoNum type="arabicPeriod" startAt="6"/>
            </a:pPr>
            <a:r>
              <a:rPr lang="it-IT" altLang="it-IT" sz="3200" dirty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Tutela </a:t>
            </a:r>
            <a:r>
              <a:rPr lang="it-IT" altLang="it-IT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PI</a:t>
            </a:r>
          </a:p>
          <a:p>
            <a:pPr marL="514350" indent="-514350">
              <a:lnSpc>
                <a:spcPct val="80000"/>
              </a:lnSpc>
              <a:buFontTx/>
              <a:buAutoNum type="arabicPeriod" startAt="6"/>
            </a:pPr>
            <a:r>
              <a:rPr lang="it-IT" altLang="it-IT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Service</a:t>
            </a:r>
            <a:r>
              <a:rPr lang="it-IT" altLang="it-IT" sz="3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fisici e on line, franchising</a:t>
            </a:r>
          </a:p>
          <a:p>
            <a:pPr marL="514350" indent="-514350">
              <a:lnSpc>
                <a:spcPct val="80000"/>
              </a:lnSpc>
              <a:buFontTx/>
              <a:buAutoNum type="arabicPeriod" startAt="6"/>
            </a:pPr>
            <a:r>
              <a:rPr lang="it-IT" altLang="it-IT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Segretezza</a:t>
            </a:r>
            <a:r>
              <a:rPr lang="it-IT" altLang="it-IT" sz="3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delle trasmissioni</a:t>
            </a:r>
          </a:p>
          <a:p>
            <a:pPr marL="514350" indent="-514350">
              <a:lnSpc>
                <a:spcPct val="80000"/>
              </a:lnSpc>
              <a:buFontTx/>
              <a:buAutoNum type="arabicPeriod" startAt="6"/>
            </a:pPr>
            <a:r>
              <a:rPr lang="it-IT" altLang="it-IT" sz="32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Riproducibilità</a:t>
            </a:r>
            <a:r>
              <a:rPr lang="it-IT" altLang="it-IT" sz="3200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opere d’arte</a:t>
            </a:r>
            <a:endParaRPr lang="it-IT" altLang="it-IT" sz="3200" dirty="0" smtClean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894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89027"/>
            <a:ext cx="12192000" cy="1564162"/>
          </a:xfrm>
          <a:prstGeom prst="rect">
            <a:avLst/>
          </a:prstGeom>
        </p:spPr>
      </p:pic>
      <p:sp>
        <p:nvSpPr>
          <p:cNvPr id="3076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737600" y="6453189"/>
            <a:ext cx="2844800" cy="268287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FABD124-B1F8-413B-991D-5E2C6BA32632}" type="slidenum">
              <a:rPr lang="it-IT" altLang="it-IT" sz="120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200" dirty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Immagine 3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5703"/>
            <a:ext cx="12192000" cy="2554997"/>
          </a:xfrm>
          <a:prstGeom prst="rect">
            <a:avLst/>
          </a:prstGeom>
        </p:spPr>
      </p:pic>
      <p:sp>
        <p:nvSpPr>
          <p:cNvPr id="8" name="Rettangolo arrotondato 7"/>
          <p:cNvSpPr/>
          <p:nvPr/>
        </p:nvSpPr>
        <p:spPr>
          <a:xfrm>
            <a:off x="190500" y="292103"/>
            <a:ext cx="11391900" cy="901697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Serviamoci di alcune clausole per una valutazione</a:t>
            </a:r>
            <a:endParaRPr lang="it-IT" sz="3200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Ovale 5"/>
          <p:cNvSpPr/>
          <p:nvPr/>
        </p:nvSpPr>
        <p:spPr>
          <a:xfrm>
            <a:off x="190500" y="4584701"/>
            <a:ext cx="4051300" cy="9525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3009900" y="1775703"/>
            <a:ext cx="4051300" cy="18615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5911850" y="5397500"/>
            <a:ext cx="4051300" cy="77629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294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9779"/>
            <a:ext cx="12192000" cy="3366857"/>
          </a:xfrm>
          <a:prstGeom prst="rect">
            <a:avLst/>
          </a:prstGeom>
        </p:spPr>
      </p:pic>
      <p:sp>
        <p:nvSpPr>
          <p:cNvPr id="3076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737600" y="6453189"/>
            <a:ext cx="2844800" cy="268287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FABD124-B1F8-413B-991D-5E2C6BA32632}" type="slidenum">
              <a:rPr lang="it-IT" altLang="it-IT" sz="120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it-IT" altLang="it-IT" sz="1200" dirty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241300" y="292103"/>
            <a:ext cx="11341099" cy="901697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 clausole richiamano forma e contenuto degli ISP</a:t>
            </a:r>
            <a:endParaRPr lang="it-IT" sz="3200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Ovale 5"/>
          <p:cNvSpPr/>
          <p:nvPr/>
        </p:nvSpPr>
        <p:spPr>
          <a:xfrm>
            <a:off x="7264400" y="1449779"/>
            <a:ext cx="4051300" cy="10795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1562100" y="3966413"/>
            <a:ext cx="6223000" cy="7165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Immagine 8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36919"/>
            <a:ext cx="12192000" cy="1559362"/>
          </a:xfrm>
          <a:prstGeom prst="rect">
            <a:avLst/>
          </a:prstGeom>
        </p:spPr>
      </p:pic>
      <p:sp>
        <p:nvSpPr>
          <p:cNvPr id="13" name="Ovale 12"/>
          <p:cNvSpPr/>
          <p:nvPr/>
        </p:nvSpPr>
        <p:spPr>
          <a:xfrm>
            <a:off x="5969000" y="5116795"/>
            <a:ext cx="6223000" cy="7165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718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737600" y="6453189"/>
            <a:ext cx="2844800" cy="268287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FABD124-B1F8-413B-991D-5E2C6BA32632}" type="slidenum">
              <a:rPr lang="it-IT" altLang="it-IT" sz="120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it-IT" altLang="it-IT" sz="1200" dirty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203200" y="292103"/>
            <a:ext cx="11684000" cy="812797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Ecco la «liberatoria», che infiniti addurrà lutti agli achei</a:t>
            </a:r>
            <a:endParaRPr lang="it-IT" sz="3200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Ovale 5"/>
          <p:cNvSpPr/>
          <p:nvPr/>
        </p:nvSpPr>
        <p:spPr>
          <a:xfrm>
            <a:off x="7264400" y="1449779"/>
            <a:ext cx="4051300" cy="10795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1562100" y="3966413"/>
            <a:ext cx="6223000" cy="7165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5969000" y="5116795"/>
            <a:ext cx="6223000" cy="7165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3176"/>
            <a:ext cx="12192000" cy="546114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50800" y="5384800"/>
            <a:ext cx="12090400" cy="133667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/>
          <p:cNvSpPr/>
          <p:nvPr/>
        </p:nvSpPr>
        <p:spPr>
          <a:xfrm>
            <a:off x="952500" y="1449779"/>
            <a:ext cx="10629900" cy="133667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952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8225"/>
            <a:ext cx="12192000" cy="2342508"/>
          </a:xfrm>
          <a:prstGeom prst="rect">
            <a:avLst/>
          </a:prstGeom>
        </p:spPr>
      </p:pic>
      <p:sp>
        <p:nvSpPr>
          <p:cNvPr id="3076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737600" y="6453189"/>
            <a:ext cx="2844800" cy="268287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FABD124-B1F8-413B-991D-5E2C6BA32632}" type="slidenum">
              <a:rPr lang="it-IT" altLang="it-IT" sz="120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it-IT" altLang="it-IT" sz="1200" dirty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254000" y="279403"/>
            <a:ext cx="11328401" cy="901697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... </a:t>
            </a:r>
            <a:r>
              <a:rPr lang="it-IT" sz="32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creazione originale</a:t>
            </a:r>
            <a:endParaRPr lang="it-IT" sz="3200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Ovale 5"/>
          <p:cNvSpPr/>
          <p:nvPr/>
        </p:nvSpPr>
        <p:spPr>
          <a:xfrm>
            <a:off x="463550" y="1445408"/>
            <a:ext cx="10909300" cy="107950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573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Ritaglio schermat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5" y="1256518"/>
            <a:ext cx="11907913" cy="1714739"/>
          </a:xfrm>
          <a:prstGeom prst="rect">
            <a:avLst/>
          </a:prstGeom>
        </p:spPr>
      </p:pic>
      <p:sp>
        <p:nvSpPr>
          <p:cNvPr id="3076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737600" y="6453189"/>
            <a:ext cx="2844800" cy="268287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FABD124-B1F8-413B-991D-5E2C6BA32632}" type="slidenum">
              <a:rPr lang="it-IT" altLang="it-IT" sz="120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it-IT" altLang="it-IT" sz="1200" dirty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ttangolo arrotondato 7"/>
          <p:cNvSpPr/>
          <p:nvPr/>
        </p:nvSpPr>
        <p:spPr>
          <a:xfrm>
            <a:off x="381000" y="292103"/>
            <a:ext cx="11201399" cy="901697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i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rimozione sempre come per gli ISP</a:t>
            </a:r>
            <a:endParaRPr lang="it-IT" sz="3200" i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Immagine 4" descr="Ritaglio schermat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4" y="2971257"/>
            <a:ext cx="11355386" cy="3886743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27014" y="4775200"/>
            <a:ext cx="11050586" cy="69850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922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" y="1"/>
            <a:ext cx="12242800" cy="6858000"/>
          </a:xfrm>
          <a:prstGeom prst="rect">
            <a:avLst/>
          </a:prstGeom>
        </p:spPr>
      </p:pic>
      <p:sp>
        <p:nvSpPr>
          <p:cNvPr id="3076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737600" y="6453189"/>
            <a:ext cx="2844800" cy="268287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FABD124-B1F8-413B-991D-5E2C6BA32632}" type="slidenum">
              <a:rPr lang="it-IT" altLang="it-IT" sz="1200" smtClean="0">
                <a:solidFill>
                  <a:srgbClr val="0000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it-IT" altLang="it-IT" sz="1200" dirty="0">
              <a:solidFill>
                <a:srgbClr val="000066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2" name="Rettangolo arrotondato 31"/>
          <p:cNvSpPr/>
          <p:nvPr/>
        </p:nvSpPr>
        <p:spPr>
          <a:xfrm>
            <a:off x="2870200" y="2222500"/>
            <a:ext cx="9131300" cy="4356100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3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ci riferiamo a identificazione, tracciabilità</a:t>
            </a:r>
            <a:r>
              <a:rPr lang="it-IT" sz="3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it-IT" sz="3200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tutela dei diritti potrebbe </a:t>
            </a:r>
            <a:r>
              <a:rPr lang="it-IT" sz="3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essere proprio la tecnologia più </a:t>
            </a:r>
            <a:r>
              <a:rPr lang="it-IT" sz="32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disruptive</a:t>
            </a:r>
            <a:r>
              <a:rPr lang="it-IT" sz="32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fornire soluzioni: </a:t>
            </a:r>
            <a:r>
              <a:rPr lang="it-IT" sz="3200" b="1" i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blockchain</a:t>
            </a:r>
            <a:r>
              <a:rPr lang="it-IT" sz="32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applicata alla stampa 3D </a:t>
            </a:r>
            <a:r>
              <a:rPr lang="it-IT" sz="32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it-IT" sz="3200" b="1" i="1" dirty="0" err="1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Secure</a:t>
            </a:r>
            <a:r>
              <a:rPr lang="it-IT" sz="32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it-IT" sz="3200" b="1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Additive Manufacturing </a:t>
            </a:r>
            <a:r>
              <a:rPr lang="it-IT" sz="3200" b="1" i="1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Platform)</a:t>
            </a:r>
            <a:endParaRPr lang="it-IT" sz="3200" b="1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91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</Words>
  <Application>Microsoft Office PowerPoint</Application>
  <PresentationFormat>Personalizzato</PresentationFormat>
  <Paragraphs>50</Paragraphs>
  <Slides>10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  Stampa 3D:  brevi spunti per il confronto  Antonio Zama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2018-07-09T17:39:43Z</dcterms:created>
  <dcterms:modified xsi:type="dcterms:W3CDTF">2019-05-06T14:59:19Z</dcterms:modified>
</cp:coreProperties>
</file>